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8457c21f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8457c21f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8457c21f1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8457c21f1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8457c21f1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8457c21f1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8457c21f1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8457c21f1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Stocks may be classified either by whether or not they pay dividends or whether or not the stockholder has a say in the corporation’s affairs.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8457c21f1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8457c21f1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8457c21f1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8457c21f1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8457c21f1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8457c21f1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8457c21f1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8457c21f1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8457c21f1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8457c21f1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Stock Market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11 section 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/>
          <p:nvPr>
            <p:ph type="title"/>
          </p:nvPr>
        </p:nvSpPr>
        <p:spPr>
          <a:xfrm>
            <a:off x="819150" y="310925"/>
            <a:ext cx="7505700" cy="4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III.The Great Crash</a:t>
            </a:r>
            <a:endParaRPr/>
          </a:p>
        </p:txBody>
      </p:sp>
      <p:sp>
        <p:nvSpPr>
          <p:cNvPr id="185" name="Google Shape;185;p22"/>
          <p:cNvSpPr txBox="1"/>
          <p:nvPr>
            <p:ph idx="1" type="body"/>
          </p:nvPr>
        </p:nvSpPr>
        <p:spPr>
          <a:xfrm>
            <a:off x="819150" y="928175"/>
            <a:ext cx="3686100" cy="39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Causes of the Crash</a:t>
            </a:r>
            <a:endParaRPr b="1" sz="1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Many ordinary Americans were struggling financially: many purchased new consumer goods by borrowing money.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Speculation,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the practice of making high-risk investments with borrowed money in hopes of getting a big return, was common.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2"/>
          <p:cNvSpPr txBox="1"/>
          <p:nvPr>
            <p:ph idx="2" type="body"/>
          </p:nvPr>
        </p:nvSpPr>
        <p:spPr>
          <a:xfrm>
            <a:off x="4734925" y="981575"/>
            <a:ext cx="3686100" cy="387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Effects of the Great Crash</a:t>
            </a:r>
            <a:endParaRPr b="1"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Crash contributed to a much wider, long-term crisis — the Great Depression during which many people lost their jobs, homes, and farms.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Americans also became wary of buying stock. As recently as the early 1980s, only about 25 percent of households in the United States owned stock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romanUcPeriod"/>
            </a:pPr>
            <a:r>
              <a:rPr lang="en"/>
              <a:t> Buying Stock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Arial"/>
              <a:buAutoNum type="alphaUcPeriod"/>
            </a:pP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Corporations can raise money by issuing stock, which represents ownership in the corporation.  A portion of stock is called a </a:t>
            </a:r>
            <a:r>
              <a:rPr b="1" lang="en" sz="22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share.</a:t>
            </a:r>
            <a:r>
              <a:rPr lang="en" sz="2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Stocks are also called </a:t>
            </a:r>
            <a:r>
              <a:rPr b="1" lang="en" sz="22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equities.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707900"/>
            <a:ext cx="7981500" cy="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B.  </a:t>
            </a:r>
            <a:r>
              <a:rPr b="1" lang="en" sz="2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Stockowners can earn a profit in two ways: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990725"/>
            <a:ext cx="7505700" cy="28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 Dividends, which are portions of a corporation’s profits, are paid out to stockholders of many corporations.  The higher the corporate profit, the higher the dividend.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 </a:t>
            </a:r>
            <a:r>
              <a:rPr b="1" lang="en" sz="2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capital gain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earned when a stockholder sells stock for more than he or she paid for it.  A stockholder that sells stock at a lower price than the purchase price suffers a </a:t>
            </a:r>
            <a:r>
              <a:rPr b="1" lang="en" sz="22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capital loss.</a:t>
            </a:r>
            <a:endParaRPr b="1" sz="2200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6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C.  Types of Stocks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505625"/>
            <a:ext cx="3686100" cy="29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Dividend Differences</a:t>
            </a:r>
            <a:endParaRPr b="1" sz="1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Income stock pays dividends at regular times during the year.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Growth stock pays few or no dividends.  Instead, the issuing company reinvests earnings into its business.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8" name="Google Shape;148;p16"/>
          <p:cNvSpPr txBox="1"/>
          <p:nvPr>
            <p:ph idx="2" type="body"/>
          </p:nvPr>
        </p:nvSpPr>
        <p:spPr>
          <a:xfrm>
            <a:off x="4638675" y="1505625"/>
            <a:ext cx="3686100" cy="29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Decision-Making Differences</a:t>
            </a:r>
            <a:endParaRPr b="1" sz="1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Investors who buy common stock are voting owners of the company.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Preferred stock owners are nonvoting owners of the company, but receive dividends before the owners of common stock.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D.  </a:t>
            </a:r>
            <a:r>
              <a:rPr b="1" lang="en" sz="32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Stock Splits and Stock Risks</a:t>
            </a:r>
            <a:endParaRPr/>
          </a:p>
        </p:txBody>
      </p:sp>
      <p:sp>
        <p:nvSpPr>
          <p:cNvPr id="154" name="Google Shape;154;p17"/>
          <p:cNvSpPr txBox="1"/>
          <p:nvPr>
            <p:ph idx="1" type="body"/>
          </p:nvPr>
        </p:nvSpPr>
        <p:spPr>
          <a:xfrm>
            <a:off x="819150" y="1578350"/>
            <a:ext cx="3686100" cy="28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Stock Splits</a:t>
            </a:r>
            <a:endParaRPr b="1" sz="1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stock split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the division of a single share of stock into more than one share.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Stock splits occur when the price of a stock becomes so high that it discourages potential investors from buying it.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5" name="Google Shape;155;p17"/>
          <p:cNvSpPr txBox="1"/>
          <p:nvPr>
            <p:ph idx="2" type="body"/>
          </p:nvPr>
        </p:nvSpPr>
        <p:spPr>
          <a:xfrm>
            <a:off x="4638675" y="1666025"/>
            <a:ext cx="3686100" cy="27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Risks of Buying Stock</a:t>
            </a:r>
            <a:endParaRPr b="1"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Purchasing stock is risky because the firm selling the stock may encounter economic downturns that force dividends down or reduce the stock’s value.  It is considered a riskier investment than bonds.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4820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II.  How Stocks are Traded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926075" y="1131350"/>
            <a:ext cx="7505700" cy="33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b="1" lang="en" sz="24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stockbroker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person who links buyers and sellers of stock.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Stockbrokers work for </a:t>
            </a:r>
            <a:r>
              <a:rPr b="1" lang="en" sz="24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brokerage firms,</a:t>
            </a: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businesses that specialize in trading stock.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stock is bought and sold on </a:t>
            </a:r>
            <a:r>
              <a:rPr b="1" lang="en" sz="24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stock exchanges,</a:t>
            </a: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markets for buying and selling stock.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765675" y="385800"/>
            <a:ext cx="7505700" cy="5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lphaUcPeriod"/>
            </a:pPr>
            <a:r>
              <a:rPr lang="en"/>
              <a:t> Stock Exchanges </a:t>
            </a:r>
            <a:endParaRPr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819150" y="1035125"/>
            <a:ext cx="7505700" cy="34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The New York Stock Exchange (NYSE)</a:t>
            </a:r>
            <a:endParaRPr b="1" sz="14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NYSE is the country’s largest stock exchange.  Only stocks for the largest and most established companies are traded on the NYSE.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NASDAQ-AMEX</a:t>
            </a:r>
            <a:endParaRPr b="1" sz="14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NASDAQ-AMEX</a:t>
            </a:r>
            <a:r>
              <a:rPr b="1"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an exchange that specializes in high-tech and energy stock.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The OTC Market</a:t>
            </a:r>
            <a:endParaRPr b="1" sz="1400">
              <a:solidFill>
                <a:srgbClr val="800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lang="en" sz="14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OTC market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(over-the-counter) is an electronic marketplace for stock that is not listed or traded on an organized exchange.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Daytrading</a:t>
            </a:r>
            <a:endParaRPr b="1"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Daytraders use computer programs to try and predict minute-by-minute price changes in hopes of earning a profit.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/>
          <p:nvPr>
            <p:ph type="title"/>
          </p:nvPr>
        </p:nvSpPr>
        <p:spPr>
          <a:xfrm>
            <a:off x="819150" y="375075"/>
            <a:ext cx="7505700" cy="6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B.  Futures and Options</a:t>
            </a:r>
            <a:endParaRPr/>
          </a:p>
        </p:txBody>
      </p:sp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819150" y="1024275"/>
            <a:ext cx="7505700" cy="341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Futures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contracts to buy or sell at a specific date in the future at a price specified today.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Options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contracts that give investors the option to buy or sell stock and other financial assets.  There are two types of options: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Call options</a:t>
            </a: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buyers the option to buy shares of stock at a specified time in the future.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749300" rtl="0" algn="l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Put options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give buyers the option to sell shares of stock at a specified time in the future.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/>
          <p:nvPr>
            <p:ph type="title"/>
          </p:nvPr>
        </p:nvSpPr>
        <p:spPr>
          <a:xfrm>
            <a:off x="819150" y="353700"/>
            <a:ext cx="7505700" cy="6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8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C.  Measuring Stock Performance</a:t>
            </a:r>
            <a:endParaRPr/>
          </a:p>
        </p:txBody>
      </p:sp>
      <p:sp>
        <p:nvSpPr>
          <p:cNvPr id="179" name="Google Shape;179;p21"/>
          <p:cNvSpPr txBox="1"/>
          <p:nvPr>
            <p:ph idx="1" type="body"/>
          </p:nvPr>
        </p:nvSpPr>
        <p:spPr>
          <a:xfrm>
            <a:off x="819150" y="992400"/>
            <a:ext cx="7505700" cy="34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Bull and Bear Markets</a:t>
            </a:r>
            <a:endParaRPr b="1" sz="1800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the stock market rises steadily over time, a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bull market</a:t>
            </a:r>
            <a:r>
              <a:rPr b="1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exists.  Conversely, when the stock market falls over a period of time, it’s called a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bear market.</a:t>
            </a:r>
            <a:endParaRPr b="1" sz="1800">
              <a:solidFill>
                <a:srgbClr val="8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Stock Performance Indexes</a:t>
            </a:r>
            <a:endParaRPr b="1" sz="18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The Dow Jones Industrial Average</a:t>
            </a:r>
            <a:endParaRPr b="1" sz="1800">
              <a:solidFill>
                <a:srgbClr val="0033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The Dow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an index that shows how stocks of 30 companies in various industries have changed in value.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The S &amp; P 500</a:t>
            </a:r>
            <a:endParaRPr b="1" sz="1800">
              <a:solidFill>
                <a:srgbClr val="800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lang="en" sz="18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 &amp; P 500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an index that tracks the performance of 500 different stocks.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