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Constanti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nstantia-bold.fntdata"/><Relationship Id="rId16" Type="http://schemas.openxmlformats.org/officeDocument/2006/relationships/font" Target="fonts/Constanti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boldItalic.fntdata"/><Relationship Id="rId6" Type="http://schemas.openxmlformats.org/officeDocument/2006/relationships/slide" Target="slides/slide1.xml"/><Relationship Id="rId18" Type="http://schemas.openxmlformats.org/officeDocument/2006/relationships/font" Target="fonts/Constanti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Subsidize</a:t>
            </a:r>
            <a:r>
              <a:rPr lang="en-US"/>
              <a:t> many things:  farms (take land out of production CRP) Milk, crops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Gas:  25.6 cents a gallon...26th highest in the country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Cigs:  .64  a pack...37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Cellphone:  #1 at 18.64 per 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  <a:defRPr b="0" i="0" sz="2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None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ctr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5" name="Google Shape;15;p2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16" name="Google Shape;16;p2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i="0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32" name="Google Shape;32;p4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b="1" i="0" sz="2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cxnSp>
        <p:nvCxnSpPr>
          <p:cNvPr id="49" name="Google Shape;49;p6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0" name="Google Shape;50;p6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8E8E7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i="0" sz="1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9336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82575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77177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77177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Changes in Supply</a:t>
            </a:r>
            <a:endParaRPr b="0" i="0" sz="22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Google Shape;91;p13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</a:pPr>
            <a:r>
              <a:rPr b="0" i="0" lang="en-US" sz="48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Chapter 5 section 3</a:t>
            </a:r>
            <a:endParaRPr b="0" i="0" sz="48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G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Number of suppliers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1.  If there are more suppliers the curve will shift to the right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2.  If there aren’t as many suppliers the curve will shift to the left</a:t>
            </a:r>
            <a:endParaRPr b="0" i="0" sz="24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A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</a:t>
            </a:r>
            <a:r>
              <a:rPr lang="en-US"/>
              <a:t>Input Costs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1.  </a:t>
            </a:r>
            <a:r>
              <a:rPr lang="en-US"/>
              <a:t>S</a:t>
            </a: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uppliers set output at the most profitable level where price is equal to marginal cost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2.  Any change in the cost of an input used to produce a good (raw materials, labor) will affect supply</a:t>
            </a:r>
            <a:endParaRPr/>
          </a:p>
          <a:p>
            <a:pPr indent="0" lvl="0" marL="1005839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953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AutoNum type="romanUcPeriod"/>
            </a:pPr>
            <a:r>
              <a:rPr lang="en-US"/>
              <a:t> 6 Factors Affecting Supply</a:t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B.  Technology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1.  Input costs can drop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Technology can lower production costs</a:t>
            </a:r>
            <a:endParaRPr/>
          </a:p>
          <a:p>
            <a:pPr indent="-228600" lvl="3" marL="128016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Computers, email, robots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2.  Technology lowers costs and increases supply at all price levels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3.  Shifts the curve to the right</a:t>
            </a:r>
            <a:endParaRPr b="0" i="0" sz="24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●"/>
            </a:pPr>
            <a:r>
              <a:rPr lang="en-US" sz="3780">
                <a:solidFill>
                  <a:srgbClr val="F9F9F9"/>
                </a:solidFill>
              </a:rPr>
              <a:t>C.  Governments Influence on Supply</a:t>
            </a:r>
            <a:endParaRPr sz="3780">
              <a:solidFill>
                <a:srgbClr val="F9F9F9"/>
              </a:solidFill>
            </a:endParaRPr>
          </a:p>
          <a:p>
            <a:pPr indent="-285115" lvl="1" marL="64008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1.  Gov’t can raise or lower the cost of production which can encourage or discourage industry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Subsidies:  a government payment that supports a business or market</a:t>
            </a:r>
            <a:endParaRPr/>
          </a:p>
          <a:p>
            <a:pPr indent="-255587" lvl="3" marL="128016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Reasons for subsidizing producers </a:t>
            </a:r>
            <a:endParaRPr/>
          </a:p>
          <a:p>
            <a:pPr indent="-255587" lvl="4" marL="155448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Protect farms in case imports are ever cut off</a:t>
            </a:r>
            <a:endParaRPr/>
          </a:p>
          <a:p>
            <a:pPr indent="-255587" lvl="4" marL="155448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Protect the lifestyle and character of an area</a:t>
            </a:r>
            <a:endParaRPr/>
          </a:p>
          <a:p>
            <a:pPr indent="-255587" lvl="4" marL="1554480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Protect young growing industries from foreign competition</a:t>
            </a:r>
            <a:endParaRPr/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t/>
            </a:r>
            <a:endParaRPr b="0" i="0" sz="378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1" marL="640080" rtl="0" algn="l">
              <a:spcBef>
                <a:spcPts val="30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3</a:t>
            </a:r>
            <a:r>
              <a:rPr lang="en-US"/>
              <a:t>.  Excise Tax:  a tax on the production or sale of a good </a:t>
            </a:r>
            <a:endParaRPr/>
          </a:p>
          <a:p>
            <a:pPr indent="-228599" lvl="2" marL="1005839" rtl="0" algn="l">
              <a:spcBef>
                <a:spcPts val="300"/>
              </a:spcBef>
              <a:spcAft>
                <a:spcPts val="0"/>
              </a:spcAft>
              <a:buSzPts val="1785"/>
              <a:buChar char="●"/>
            </a:pPr>
            <a:r>
              <a:rPr lang="en-US"/>
              <a:t>Increases production costs by adding an extra cost for each unit sold…built into the price</a:t>
            </a:r>
            <a:endParaRPr/>
          </a:p>
          <a:p>
            <a:pPr indent="-228599" lvl="2" marL="1005839" rtl="0" algn="l">
              <a:spcBef>
                <a:spcPts val="300"/>
              </a:spcBef>
              <a:spcAft>
                <a:spcPts val="0"/>
              </a:spcAft>
              <a:buSzPts val="1785"/>
              <a:buChar char="●"/>
            </a:pPr>
            <a:r>
              <a:rPr lang="en-US"/>
              <a:t>Used to decrease goods the gov’t thinks are harmful</a:t>
            </a:r>
            <a:endParaRPr/>
          </a:p>
          <a:p>
            <a:pPr indent="-228600" lvl="3" marL="1280160" rtl="0" algn="l">
              <a:spcBef>
                <a:spcPts val="300"/>
              </a:spcBef>
              <a:spcAft>
                <a:spcPts val="0"/>
              </a:spcAft>
              <a:buSzPts val="1615"/>
              <a:buChar char="●"/>
            </a:pPr>
            <a:r>
              <a:rPr lang="en-US"/>
              <a:t>Cigarettes, alcohol, high pollutant gasoline </a:t>
            </a:r>
            <a:endParaRPr/>
          </a:p>
          <a:p>
            <a:pPr indent="-228599" lvl="2" marL="1005839" rtl="0" algn="l">
              <a:spcBef>
                <a:spcPts val="300"/>
              </a:spcBef>
              <a:spcAft>
                <a:spcPts val="0"/>
              </a:spcAft>
              <a:buSzPts val="1785"/>
              <a:buChar char="●"/>
            </a:pPr>
            <a:r>
              <a:rPr lang="en-US"/>
              <a:t>Some people don’t even realize they are paying them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4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Regulation:  government intervention in a market that affects the production of a good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Requiring automobile manufacturers to put in technology to reduce the amount of pollution a vehicle produces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Increases the cost of manufacturing cars and reduced the supply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Shifts the curve to the left</a:t>
            </a:r>
            <a:endParaRPr b="0" i="0" sz="21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Char char="●"/>
            </a:pPr>
            <a:r>
              <a:rPr lang="en-US" sz="4200">
                <a:solidFill>
                  <a:srgbClr val="F9F9F9"/>
                </a:solidFill>
              </a:rPr>
              <a:t>D.</a:t>
            </a:r>
            <a:r>
              <a:rPr lang="en-US" sz="4200">
                <a:solidFill>
                  <a:srgbClr val="F9F9F9"/>
                </a:solidFill>
              </a:rPr>
              <a:t> Supply in the Global Economy</a:t>
            </a:r>
            <a:endParaRPr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1. 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Imports:  goods entering a country </a:t>
            </a:r>
            <a:r>
              <a:rPr lang="en-US"/>
              <a:t>from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another place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2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Exports:  goods leaving a country</a:t>
            </a:r>
            <a:endParaRPr/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3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Imports are affected by things going on in other countries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Oil:  war, prices rise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If wages go up in one country then supply will go down and the price will rise</a:t>
            </a:r>
            <a:endParaRPr b="0" i="0" sz="2400" u="none" cap="none" strike="noStrik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/>
              <a:t>E</a:t>
            </a:r>
            <a:r>
              <a:rPr b="0" i="0" lang="en-US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Future Expectations of Price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1.  If you think prices are going up you will hold on to your product until it goes up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See this with farmers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Decrease supply now and increase it later</a:t>
            </a:r>
            <a:endParaRPr/>
          </a:p>
          <a:p>
            <a:pPr indent="-274320" lvl="1" marL="64008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2.  If the price might go down then they would try to sell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Increase supply now and decrease it later</a:t>
            </a:r>
            <a:endParaRPr b="0" i="0" sz="21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1" marL="640080" marR="0" rtl="0" algn="l">
              <a:spcBef>
                <a:spcPts val="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3.  Inflation:  condition of rising prices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Makes your money worth less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Reduces the value of a dollar</a:t>
            </a:r>
            <a:endParaRPr/>
          </a:p>
          <a:p>
            <a:pPr indent="-228600" lvl="3" marL="128016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Can’t buy as much with it as you used to</a:t>
            </a:r>
            <a:endParaRPr/>
          </a:p>
          <a:p>
            <a:pPr indent="-228599" lvl="2" marL="1005839" marR="0" rtl="0" algn="l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Producers tend to hold on to there goods so they don’t have the money tat isn’t worth as much as the good</a:t>
            </a:r>
            <a:endParaRPr/>
          </a:p>
          <a:p>
            <a:pPr indent="-228600" lvl="3" marL="1280160" marR="0" rtl="0" algn="l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Leads to shortages in the short term</a:t>
            </a:r>
            <a:endParaRPr b="0" i="0" sz="19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t/>
            </a:r>
            <a:endParaRPr b="0" i="0" sz="4200" u="none" cap="none" strike="noStrik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per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