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y="6858000" cx="9144000"/>
  <p:notesSz cx="6858000" cy="9144000"/>
  <p:embeddedFontLst>
    <p:embeddedFont>
      <p:font typeface="Cabin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25EB40EC-04ED-41F4-8F98-B45EF04EA53F}">
  <a:tblStyle styleId="{25EB40EC-04ED-41F4-8F98-B45EF04EA53F}" styleName="Table_0">
    <a:wholeTbl>
      <a:tcTxStyle b="off" i="off">
        <a:font>
          <a:latin typeface="Gill Sans MT"/>
          <a:ea typeface="Gill Sans MT"/>
          <a:cs typeface="Gill Sans MT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DF6E7"/>
          </a:solidFill>
        </a:fill>
      </a:tcStyle>
    </a:wholeTbl>
    <a:band1H>
      <a:tcTxStyle/>
      <a:tcStyle>
        <a:fill>
          <a:solidFill>
            <a:srgbClr val="D8EDCB"/>
          </a:solidFill>
        </a:fill>
      </a:tcStyle>
    </a:band1H>
    <a:band2H>
      <a:tcTxStyle/>
    </a:band2H>
    <a:band1V>
      <a:tcTxStyle/>
      <a:tcStyle>
        <a:fill>
          <a:solidFill>
            <a:srgbClr val="D8EDCB"/>
          </a:solidFill>
        </a:fill>
      </a:tcStyle>
    </a:band1V>
    <a:band2V>
      <a:tcTxStyle/>
    </a:band2V>
    <a:lastCol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Cabin-bold.fntdata"/><Relationship Id="rId25" Type="http://schemas.openxmlformats.org/officeDocument/2006/relationships/font" Target="fonts/Cabin-regular.fntdata"/><Relationship Id="rId28" Type="http://schemas.openxmlformats.org/officeDocument/2006/relationships/font" Target="fonts/Cabin-boldItalic.fntdata"/><Relationship Id="rId27" Type="http://schemas.openxmlformats.org/officeDocument/2006/relationships/font" Target="fonts/Cabin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Remember</a:t>
            </a:r>
            <a:r>
              <a:rPr lang="en-US"/>
              <a:t> talking about thinking at the margin in chapter 1..adding one more hour of sleep or study and the results you may get</a:t>
            </a:r>
            <a:endParaRPr/>
          </a:p>
        </p:txBody>
      </p:sp>
      <p:sp>
        <p:nvSpPr>
          <p:cNvPr id="146" name="Google Shape;14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Fill in the graph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6, 5,3, 1, -1</a:t>
            </a:r>
            <a:endParaRPr/>
          </a:p>
        </p:txBody>
      </p:sp>
      <p:sp>
        <p:nvSpPr>
          <p:cNvPr id="152" name="Google Shape;15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/>
          <p:nvPr/>
        </p:nvSpPr>
        <p:spPr>
          <a:xfrm>
            <a:off x="-76" y="5293518"/>
            <a:ext cx="9144093" cy="1443038"/>
          </a:xfrm>
          <a:custGeom>
            <a:rect b="b" l="l" r="r" t="t"/>
            <a:pathLst>
              <a:path extrusionOk="0" h="1443038" w="9089556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rgbClr val="B6E774"/>
              </a:gs>
              <a:gs pos="83000">
                <a:schemeClr val="accent1"/>
              </a:gs>
              <a:gs pos="100000">
                <a:schemeClr val="accent1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4" name="Google Shape;14;p2"/>
          <p:cNvSpPr/>
          <p:nvPr/>
        </p:nvSpPr>
        <p:spPr>
          <a:xfrm>
            <a:off x="-76" y="5293518"/>
            <a:ext cx="9144093" cy="1443038"/>
          </a:xfrm>
          <a:custGeom>
            <a:rect b="b" l="l" r="r" t="t"/>
            <a:pathLst>
              <a:path extrusionOk="0" h="1443038" w="9089556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86CE24">
                  <a:alpha val="0"/>
                </a:srgbClr>
              </a:gs>
              <a:gs pos="41000">
                <a:srgbClr val="86CE24">
                  <a:alpha val="0"/>
                </a:srgbClr>
              </a:gs>
              <a:gs pos="57000">
                <a:srgbClr val="CEEFA2"/>
              </a:gs>
              <a:gs pos="100000">
                <a:srgbClr val="86CE24">
                  <a:alpha val="0"/>
                </a:srgbClr>
              </a:gs>
            </a:gsLst>
            <a:lin ang="6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0" y="5545932"/>
            <a:ext cx="9146383" cy="1314449"/>
          </a:xfrm>
          <a:custGeom>
            <a:rect b="b" l="l" r="r" t="t"/>
            <a:pathLst>
              <a:path extrusionOk="0" h="1314449" w="9117860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rgbClr val="FDE89E"/>
              </a:gs>
              <a:gs pos="50000">
                <a:schemeClr val="accent3"/>
              </a:gs>
              <a:gs pos="100000">
                <a:srgbClr val="FCDD6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6" name="Google Shape;16;p2"/>
          <p:cNvSpPr txBox="1"/>
          <p:nvPr>
            <p:ph type="ctrTitle"/>
          </p:nvPr>
        </p:nvSpPr>
        <p:spPr>
          <a:xfrm>
            <a:off x="4572000" y="1676400"/>
            <a:ext cx="3886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None/>
              <a:defRPr b="0" i="0" sz="3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4572000" y="3203574"/>
            <a:ext cx="3886200" cy="1825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/>
          <a:lstStyle>
            <a:lvl1pPr lvl="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8" name="Google Shape;18;p2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9" name="Google Shape;19;p2"/>
          <p:cNvSpPr/>
          <p:nvPr/>
        </p:nvSpPr>
        <p:spPr>
          <a:xfrm>
            <a:off x="130" y="5502670"/>
            <a:ext cx="9144066" cy="1271150"/>
          </a:xfrm>
          <a:custGeom>
            <a:rect b="b" l="l" r="r" t="t"/>
            <a:pathLst>
              <a:path extrusionOk="0" h="1271150" w="9144066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0" name="Google Shape;20;p2"/>
          <p:cNvSpPr txBox="1"/>
          <p:nvPr>
            <p:ph idx="10" type="dt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1" name="Google Shape;21;p2"/>
          <p:cNvSpPr txBox="1"/>
          <p:nvPr>
            <p:ph idx="11" type="ftr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2" name="Google Shape;22;p2"/>
          <p:cNvSpPr txBox="1"/>
          <p:nvPr>
            <p:ph idx="12" type="sldNum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1"/>
          <p:cNvSpPr/>
          <p:nvPr/>
        </p:nvSpPr>
        <p:spPr>
          <a:xfrm>
            <a:off x="0" y="5457825"/>
            <a:ext cx="7239000" cy="1400175"/>
          </a:xfrm>
          <a:custGeom>
            <a:rect b="b" l="l" r="r" t="t"/>
            <a:pathLst>
              <a:path extrusionOk="0" h="1400175" w="7216426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rgbClr val="CEEFA2"/>
              </a:gs>
              <a:gs pos="66000">
                <a:schemeClr val="accent1"/>
              </a:gs>
              <a:gs pos="100000">
                <a:schemeClr val="accent1"/>
              </a:gs>
            </a:gsLst>
            <a:lin ang="1661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09" name="Google Shape;109;p11"/>
          <p:cNvSpPr/>
          <p:nvPr/>
        </p:nvSpPr>
        <p:spPr>
          <a:xfrm>
            <a:off x="1807389" y="6148043"/>
            <a:ext cx="7338991" cy="711996"/>
          </a:xfrm>
          <a:custGeom>
            <a:rect b="b" l="l" r="r" t="t"/>
            <a:pathLst>
              <a:path extrusionOk="0" h="675379" w="7323733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28000">
                <a:schemeClr val="accent3"/>
              </a:gs>
              <a:gs pos="40000">
                <a:srgbClr val="FDE89E"/>
              </a:gs>
              <a:gs pos="48000">
                <a:schemeClr val="accent3"/>
              </a:gs>
              <a:gs pos="100000">
                <a:schemeClr val="accent3"/>
              </a:gs>
            </a:gsLst>
            <a:lin ang="159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0" name="Google Shape;110;p11"/>
          <p:cNvSpPr/>
          <p:nvPr/>
        </p:nvSpPr>
        <p:spPr>
          <a:xfrm>
            <a:off x="-196" y="5412337"/>
            <a:ext cx="7605568" cy="927910"/>
          </a:xfrm>
          <a:custGeom>
            <a:rect b="b" l="l" r="r" t="t"/>
            <a:pathLst>
              <a:path extrusionOk="0" h="927910" w="7605568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1" name="Google Shape;111;p11"/>
          <p:cNvSpPr/>
          <p:nvPr/>
        </p:nvSpPr>
        <p:spPr>
          <a:xfrm>
            <a:off x="1680725" y="6116507"/>
            <a:ext cx="7465656" cy="741493"/>
          </a:xfrm>
          <a:custGeom>
            <a:rect b="b" l="l" r="r" t="t"/>
            <a:pathLst>
              <a:path extrusionOk="0" h="741493" w="7465656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2" name="Google Shape;112;p11"/>
          <p:cNvSpPr txBox="1"/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None/>
              <a:defRPr b="0" i="0" sz="3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13" name="Google Shape;113;p11"/>
          <p:cNvSpPr txBox="1"/>
          <p:nvPr>
            <p:ph idx="1" type="body"/>
          </p:nvPr>
        </p:nvSpPr>
        <p:spPr>
          <a:xfrm rot="5400000">
            <a:off x="2309018" y="-23019"/>
            <a:ext cx="4525963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/>
          <a:lstStyle>
            <a:lvl1pPr indent="-33655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Char char="▶"/>
              <a:defRPr b="0" i="0" sz="20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1496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Char char="▶"/>
              <a:defRPr b="0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04164" lvl="2" marL="1371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04164" lvl="3" marL="1828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04164" lvl="4" marL="22860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04164" lvl="5" marL="2743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04164" lvl="6" marL="3200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04165" lvl="7" marL="3657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04165" lvl="8" marL="4114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14" name="Google Shape;114;p11"/>
          <p:cNvSpPr txBox="1"/>
          <p:nvPr>
            <p:ph idx="10" type="dt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15" name="Google Shape;115;p11"/>
          <p:cNvSpPr txBox="1"/>
          <p:nvPr>
            <p:ph idx="11" type="ftr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16" name="Google Shape;116;p11"/>
          <p:cNvSpPr txBox="1"/>
          <p:nvPr>
            <p:ph idx="12" type="sldNum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2"/>
          <p:cNvSpPr/>
          <p:nvPr/>
        </p:nvSpPr>
        <p:spPr>
          <a:xfrm>
            <a:off x="0" y="5457825"/>
            <a:ext cx="7239000" cy="1400175"/>
          </a:xfrm>
          <a:custGeom>
            <a:rect b="b" l="l" r="r" t="t"/>
            <a:pathLst>
              <a:path extrusionOk="0" h="1400175" w="7216426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rgbClr val="CEEFA2"/>
              </a:gs>
              <a:gs pos="66000">
                <a:schemeClr val="accent1"/>
              </a:gs>
              <a:gs pos="100000">
                <a:schemeClr val="accent1"/>
              </a:gs>
            </a:gsLst>
            <a:lin ang="1661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9" name="Google Shape;119;p12"/>
          <p:cNvSpPr/>
          <p:nvPr/>
        </p:nvSpPr>
        <p:spPr>
          <a:xfrm>
            <a:off x="1807389" y="6148043"/>
            <a:ext cx="7338991" cy="711996"/>
          </a:xfrm>
          <a:custGeom>
            <a:rect b="b" l="l" r="r" t="t"/>
            <a:pathLst>
              <a:path extrusionOk="0" h="675379" w="7323733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28000">
                <a:schemeClr val="accent3"/>
              </a:gs>
              <a:gs pos="40000">
                <a:srgbClr val="FDE89E"/>
              </a:gs>
              <a:gs pos="48000">
                <a:schemeClr val="accent3"/>
              </a:gs>
              <a:gs pos="100000">
                <a:schemeClr val="accent3"/>
              </a:gs>
            </a:gsLst>
            <a:lin ang="159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20" name="Google Shape;120;p12"/>
          <p:cNvSpPr/>
          <p:nvPr/>
        </p:nvSpPr>
        <p:spPr>
          <a:xfrm>
            <a:off x="-196" y="5412337"/>
            <a:ext cx="7605568" cy="927910"/>
          </a:xfrm>
          <a:custGeom>
            <a:rect b="b" l="l" r="r" t="t"/>
            <a:pathLst>
              <a:path extrusionOk="0" h="927910" w="7605568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21" name="Google Shape;121;p12"/>
          <p:cNvSpPr/>
          <p:nvPr/>
        </p:nvSpPr>
        <p:spPr>
          <a:xfrm>
            <a:off x="1680725" y="6116507"/>
            <a:ext cx="7465656" cy="741493"/>
          </a:xfrm>
          <a:custGeom>
            <a:rect b="b" l="l" r="r" t="t"/>
            <a:pathLst>
              <a:path extrusionOk="0" h="741493" w="7465656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22" name="Google Shape;122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None/>
              <a:defRPr b="0" i="0" sz="3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23" name="Google Shape;123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/>
          <a:lstStyle>
            <a:lvl1pPr indent="-33655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Char char="▶"/>
              <a:defRPr b="0" i="0" sz="20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1496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Char char="▶"/>
              <a:defRPr b="0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04164" lvl="2" marL="1371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04164" lvl="3" marL="1828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04164" lvl="4" marL="22860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04164" lvl="5" marL="2743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04164" lvl="6" marL="3200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04165" lvl="7" marL="3657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04165" lvl="8" marL="4114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24" name="Google Shape;124;p12"/>
          <p:cNvSpPr txBox="1"/>
          <p:nvPr>
            <p:ph idx="10" type="dt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25" name="Google Shape;125;p12"/>
          <p:cNvSpPr txBox="1"/>
          <p:nvPr>
            <p:ph idx="11" type="ftr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26" name="Google Shape;126;p12"/>
          <p:cNvSpPr txBox="1"/>
          <p:nvPr>
            <p:ph idx="12" type="sldNum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>
            <a:off x="0" y="5457825"/>
            <a:ext cx="7239000" cy="1400175"/>
          </a:xfrm>
          <a:custGeom>
            <a:rect b="b" l="l" r="r" t="t"/>
            <a:pathLst>
              <a:path extrusionOk="0" h="1400175" w="7216426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rgbClr val="CEEFA2"/>
              </a:gs>
              <a:gs pos="66000">
                <a:schemeClr val="accent1"/>
              </a:gs>
              <a:gs pos="100000">
                <a:schemeClr val="accent1"/>
              </a:gs>
            </a:gsLst>
            <a:lin ang="1661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5" name="Google Shape;25;p3"/>
          <p:cNvSpPr/>
          <p:nvPr/>
        </p:nvSpPr>
        <p:spPr>
          <a:xfrm>
            <a:off x="1807389" y="6148043"/>
            <a:ext cx="7338991" cy="711996"/>
          </a:xfrm>
          <a:custGeom>
            <a:rect b="b" l="l" r="r" t="t"/>
            <a:pathLst>
              <a:path extrusionOk="0" h="675379" w="7323733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28000">
                <a:schemeClr val="accent3"/>
              </a:gs>
              <a:gs pos="40000">
                <a:srgbClr val="FDE89E"/>
              </a:gs>
              <a:gs pos="48000">
                <a:schemeClr val="accent3"/>
              </a:gs>
              <a:gs pos="100000">
                <a:schemeClr val="accent3"/>
              </a:gs>
            </a:gsLst>
            <a:lin ang="159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6" name="Google Shape;26;p3"/>
          <p:cNvSpPr txBox="1"/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None/>
              <a:defRPr b="0" i="0" sz="3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" type="body"/>
          </p:nvPr>
        </p:nvSpPr>
        <p:spPr>
          <a:xfrm>
            <a:off x="685800" y="1600201"/>
            <a:ext cx="7772400" cy="3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/>
          <a:lstStyle>
            <a:lvl1pPr indent="-33655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Char char="▶"/>
              <a:defRPr b="0" i="0" sz="20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1496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Char char="▶"/>
              <a:defRPr b="0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04164" lvl="2" marL="1371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04164" lvl="3" marL="1828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04164" lvl="4" marL="22860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04164" lvl="5" marL="2743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04164" lvl="6" marL="3200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04165" lvl="7" marL="3657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04165" lvl="8" marL="4114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8" name="Google Shape;28;p3"/>
          <p:cNvSpPr/>
          <p:nvPr/>
        </p:nvSpPr>
        <p:spPr>
          <a:xfrm>
            <a:off x="-196" y="5412337"/>
            <a:ext cx="7605568" cy="927910"/>
          </a:xfrm>
          <a:custGeom>
            <a:rect b="b" l="l" r="r" t="t"/>
            <a:pathLst>
              <a:path extrusionOk="0" h="927910" w="7605568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9" name="Google Shape;29;p3"/>
          <p:cNvSpPr/>
          <p:nvPr/>
        </p:nvSpPr>
        <p:spPr>
          <a:xfrm>
            <a:off x="1680725" y="6116507"/>
            <a:ext cx="7465656" cy="741493"/>
          </a:xfrm>
          <a:custGeom>
            <a:rect b="b" l="l" r="r" t="t"/>
            <a:pathLst>
              <a:path extrusionOk="0" h="741493" w="7465656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0" name="Google Shape;30;p3"/>
          <p:cNvSpPr txBox="1"/>
          <p:nvPr>
            <p:ph idx="10" type="dt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1" name="Google Shape;31;p3"/>
          <p:cNvSpPr txBox="1"/>
          <p:nvPr>
            <p:ph idx="11" type="ftr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2" name="Google Shape;32;p3"/>
          <p:cNvSpPr txBox="1"/>
          <p:nvPr>
            <p:ph idx="12" type="sldNum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/>
          <p:nvPr/>
        </p:nvSpPr>
        <p:spPr>
          <a:xfrm>
            <a:off x="0" y="5731667"/>
            <a:ext cx="9147178" cy="1126333"/>
          </a:xfrm>
          <a:custGeom>
            <a:rect b="b" l="l" r="r" t="t"/>
            <a:pathLst>
              <a:path extrusionOk="0" h="1068407" w="9128161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39000">
                <a:schemeClr val="accent3"/>
              </a:gs>
              <a:gs pos="50000">
                <a:srgbClr val="FDE89E"/>
              </a:gs>
              <a:gs pos="58000">
                <a:schemeClr val="accent3"/>
              </a:gs>
              <a:gs pos="100000">
                <a:schemeClr val="accent3"/>
              </a:gs>
            </a:gsLst>
            <a:lin ang="159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5" name="Google Shape;35;p4"/>
          <p:cNvSpPr/>
          <p:nvPr/>
        </p:nvSpPr>
        <p:spPr>
          <a:xfrm>
            <a:off x="0" y="5381627"/>
            <a:ext cx="3286124" cy="1207294"/>
          </a:xfrm>
          <a:custGeom>
            <a:rect b="b" l="l" r="r" t="t"/>
            <a:pathLst>
              <a:path extrusionOk="0" h="1207294" w="7227290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  <a:gs pos="100000">
                <a:srgbClr val="000000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6" name="Google Shape;36;p4"/>
          <p:cNvSpPr/>
          <p:nvPr/>
        </p:nvSpPr>
        <p:spPr>
          <a:xfrm>
            <a:off x="-2382" y="5696242"/>
            <a:ext cx="9146382" cy="930294"/>
          </a:xfrm>
          <a:custGeom>
            <a:rect b="b" l="l" r="r" t="t"/>
            <a:pathLst>
              <a:path extrusionOk="0" h="930294" w="9155715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7" name="Google Shape;37;p4"/>
          <p:cNvSpPr/>
          <p:nvPr/>
        </p:nvSpPr>
        <p:spPr>
          <a:xfrm>
            <a:off x="-196" y="5347020"/>
            <a:ext cx="3426231" cy="944725"/>
          </a:xfrm>
          <a:custGeom>
            <a:rect b="b" l="l" r="r" t="t"/>
            <a:pathLst>
              <a:path extrusionOk="0" h="944725" w="3426231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8" name="Google Shape;38;p4"/>
          <p:cNvSpPr txBox="1"/>
          <p:nvPr>
            <p:ph idx="10" type="dt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9" name="Google Shape;39;p4"/>
          <p:cNvSpPr txBox="1"/>
          <p:nvPr>
            <p:ph idx="11" type="ftr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0" name="Google Shape;40;p4"/>
          <p:cNvSpPr txBox="1"/>
          <p:nvPr>
            <p:ph idx="12" type="sldNum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/>
          <p:nvPr/>
        </p:nvSpPr>
        <p:spPr>
          <a:xfrm>
            <a:off x="0" y="5545932"/>
            <a:ext cx="9146383" cy="1314449"/>
          </a:xfrm>
          <a:custGeom>
            <a:rect b="b" l="l" r="r" t="t"/>
            <a:pathLst>
              <a:path extrusionOk="0" h="1314449" w="9117860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rgbClr val="CEEFA2"/>
              </a:gs>
              <a:gs pos="50000">
                <a:schemeClr val="accent1"/>
              </a:gs>
              <a:gs pos="100000">
                <a:srgbClr val="B6E774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43" name="Google Shape;43;p5"/>
          <p:cNvSpPr/>
          <p:nvPr/>
        </p:nvSpPr>
        <p:spPr>
          <a:xfrm>
            <a:off x="-76" y="5293518"/>
            <a:ext cx="9144093" cy="1443038"/>
          </a:xfrm>
          <a:custGeom>
            <a:rect b="b" l="l" r="r" t="t"/>
            <a:pathLst>
              <a:path extrusionOk="0" h="1443038" w="9089556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  <a:gs pos="100000">
                <a:srgbClr val="000000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44" name="Google Shape;44;p5"/>
          <p:cNvSpPr/>
          <p:nvPr/>
        </p:nvSpPr>
        <p:spPr>
          <a:xfrm>
            <a:off x="-76" y="5293518"/>
            <a:ext cx="9144093" cy="1443038"/>
          </a:xfrm>
          <a:custGeom>
            <a:rect b="b" l="l" r="r" t="t"/>
            <a:pathLst>
              <a:path extrusionOk="0" h="1443038" w="9089556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45" name="Google Shape;45;p5"/>
          <p:cNvSpPr txBox="1"/>
          <p:nvPr>
            <p:ph type="title"/>
          </p:nvPr>
        </p:nvSpPr>
        <p:spPr>
          <a:xfrm>
            <a:off x="722313" y="3633787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bin"/>
              <a:buNone/>
              <a:defRPr b="0" i="0" sz="40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6" name="Google Shape;46;p5"/>
          <p:cNvSpPr txBox="1"/>
          <p:nvPr>
            <p:ph idx="1" type="body"/>
          </p:nvPr>
        </p:nvSpPr>
        <p:spPr>
          <a:xfrm>
            <a:off x="722313" y="2133600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/>
          <a:lstStyle>
            <a:lvl1pPr indent="-22860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7" name="Google Shape;47;p5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48" name="Google Shape;48;p5"/>
          <p:cNvSpPr/>
          <p:nvPr/>
        </p:nvSpPr>
        <p:spPr>
          <a:xfrm>
            <a:off x="130" y="5502670"/>
            <a:ext cx="9144066" cy="1271150"/>
          </a:xfrm>
          <a:custGeom>
            <a:rect b="b" l="l" r="r" t="t"/>
            <a:pathLst>
              <a:path extrusionOk="0" h="1271150" w="9144066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49" name="Google Shape;49;p5"/>
          <p:cNvSpPr txBox="1"/>
          <p:nvPr>
            <p:ph idx="10" type="dt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0" name="Google Shape;50;p5"/>
          <p:cNvSpPr txBox="1"/>
          <p:nvPr>
            <p:ph idx="11" type="ftr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1" name="Google Shape;51;p5"/>
          <p:cNvSpPr txBox="1"/>
          <p:nvPr>
            <p:ph idx="12" type="sldNum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6"/>
          <p:cNvSpPr/>
          <p:nvPr/>
        </p:nvSpPr>
        <p:spPr>
          <a:xfrm>
            <a:off x="1807389" y="6148043"/>
            <a:ext cx="7338991" cy="711996"/>
          </a:xfrm>
          <a:custGeom>
            <a:rect b="b" l="l" r="r" t="t"/>
            <a:pathLst>
              <a:path extrusionOk="0" h="675379" w="7323733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28000">
                <a:schemeClr val="accent3"/>
              </a:gs>
              <a:gs pos="40000">
                <a:srgbClr val="FDE89E"/>
              </a:gs>
              <a:gs pos="48000">
                <a:schemeClr val="accent3"/>
              </a:gs>
              <a:gs pos="100000">
                <a:schemeClr val="accent3"/>
              </a:gs>
            </a:gsLst>
            <a:lin ang="159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54" name="Google Shape;54;p6"/>
          <p:cNvSpPr/>
          <p:nvPr/>
        </p:nvSpPr>
        <p:spPr>
          <a:xfrm>
            <a:off x="0" y="5457825"/>
            <a:ext cx="7239000" cy="1400175"/>
          </a:xfrm>
          <a:custGeom>
            <a:rect b="b" l="l" r="r" t="t"/>
            <a:pathLst>
              <a:path extrusionOk="0" h="1400175" w="7216426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rgbClr val="CEEFA2"/>
              </a:gs>
              <a:gs pos="66000">
                <a:schemeClr val="accent1"/>
              </a:gs>
              <a:gs pos="100000">
                <a:schemeClr val="accent1"/>
              </a:gs>
            </a:gsLst>
            <a:lin ang="1661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55" name="Google Shape;55;p6"/>
          <p:cNvSpPr txBox="1"/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None/>
              <a:defRPr b="0" i="0" sz="3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6" name="Google Shape;56;p6"/>
          <p:cNvSpPr/>
          <p:nvPr/>
        </p:nvSpPr>
        <p:spPr>
          <a:xfrm>
            <a:off x="-196" y="5412337"/>
            <a:ext cx="7605568" cy="927910"/>
          </a:xfrm>
          <a:custGeom>
            <a:rect b="b" l="l" r="r" t="t"/>
            <a:pathLst>
              <a:path extrusionOk="0" h="927910" w="7605568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57" name="Google Shape;57;p6"/>
          <p:cNvSpPr/>
          <p:nvPr/>
        </p:nvSpPr>
        <p:spPr>
          <a:xfrm>
            <a:off x="1680725" y="6116507"/>
            <a:ext cx="7465656" cy="741493"/>
          </a:xfrm>
          <a:custGeom>
            <a:rect b="b" l="l" r="r" t="t"/>
            <a:pathLst>
              <a:path extrusionOk="0" h="741493" w="7465656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58" name="Google Shape;58;p6"/>
          <p:cNvSpPr txBox="1"/>
          <p:nvPr>
            <p:ph idx="10" type="dt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9" name="Google Shape;59;p6"/>
          <p:cNvSpPr txBox="1"/>
          <p:nvPr>
            <p:ph idx="11" type="ftr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0" name="Google Shape;60;p6"/>
          <p:cNvSpPr txBox="1"/>
          <p:nvPr>
            <p:ph idx="12" type="sldNum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1" name="Google Shape;61;p6"/>
          <p:cNvSpPr txBox="1"/>
          <p:nvPr>
            <p:ph idx="1" type="body"/>
          </p:nvPr>
        </p:nvSpPr>
        <p:spPr>
          <a:xfrm>
            <a:off x="685800" y="1536192"/>
            <a:ext cx="3657600" cy="3877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/>
          <a:lstStyle>
            <a:lvl1pPr indent="-33655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Char char="▶"/>
              <a:defRPr b="0" i="0" sz="20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1496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Char char="▶"/>
              <a:defRPr b="0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04164" lvl="2" marL="1371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04164" lvl="3" marL="1828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04164" lvl="4" marL="22860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04164" lvl="5" marL="2743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04164" lvl="6" marL="3200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04165" lvl="7" marL="3657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04165" lvl="8" marL="4114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2" name="Google Shape;62;p6"/>
          <p:cNvSpPr txBox="1"/>
          <p:nvPr>
            <p:ph idx="2" type="body"/>
          </p:nvPr>
        </p:nvSpPr>
        <p:spPr>
          <a:xfrm>
            <a:off x="4800600" y="1536192"/>
            <a:ext cx="3657600" cy="3877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/>
          <a:lstStyle>
            <a:lvl1pPr indent="-33655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Char char="▶"/>
              <a:defRPr b="0" i="0" sz="20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1496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Char char="▶"/>
              <a:defRPr b="0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04164" lvl="2" marL="1371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04164" lvl="3" marL="1828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04164" lvl="4" marL="22860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04164" lvl="5" marL="2743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04164" lvl="6" marL="3200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04165" lvl="7" marL="3657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04165" lvl="8" marL="4114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7"/>
          <p:cNvSpPr/>
          <p:nvPr/>
        </p:nvSpPr>
        <p:spPr>
          <a:xfrm>
            <a:off x="1807389" y="6148043"/>
            <a:ext cx="7338991" cy="711996"/>
          </a:xfrm>
          <a:custGeom>
            <a:rect b="b" l="l" r="r" t="t"/>
            <a:pathLst>
              <a:path extrusionOk="0" h="675379" w="7323733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28000">
                <a:schemeClr val="accent1"/>
              </a:gs>
              <a:gs pos="40000">
                <a:srgbClr val="CEEFA2"/>
              </a:gs>
              <a:gs pos="48000">
                <a:schemeClr val="accent1"/>
              </a:gs>
              <a:gs pos="100000">
                <a:schemeClr val="accent1"/>
              </a:gs>
            </a:gsLst>
            <a:lin ang="159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65" name="Google Shape;65;p7"/>
          <p:cNvSpPr/>
          <p:nvPr/>
        </p:nvSpPr>
        <p:spPr>
          <a:xfrm>
            <a:off x="0" y="5457825"/>
            <a:ext cx="7239000" cy="1400175"/>
          </a:xfrm>
          <a:custGeom>
            <a:rect b="b" l="l" r="r" t="t"/>
            <a:pathLst>
              <a:path extrusionOk="0" h="1400175" w="7216426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rgbClr val="FDE89E"/>
              </a:gs>
              <a:gs pos="66000">
                <a:schemeClr val="accent3"/>
              </a:gs>
              <a:gs pos="100000">
                <a:schemeClr val="accent3"/>
              </a:gs>
            </a:gsLst>
            <a:lin ang="1661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66" name="Google Shape;66;p7"/>
          <p:cNvSpPr txBox="1"/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None/>
              <a:defRPr b="0" i="0" sz="3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685800" y="1535113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/>
          <a:lstStyle>
            <a:lvl1pPr indent="-22860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None/>
              <a:defRPr b="1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8" name="Google Shape;68;p7"/>
          <p:cNvSpPr txBox="1"/>
          <p:nvPr>
            <p:ph idx="2" type="body"/>
          </p:nvPr>
        </p:nvSpPr>
        <p:spPr>
          <a:xfrm>
            <a:off x="4800600" y="1535113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/>
          <a:lstStyle>
            <a:lvl1pPr indent="-22860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None/>
              <a:defRPr b="1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9" name="Google Shape;69;p7"/>
          <p:cNvSpPr/>
          <p:nvPr/>
        </p:nvSpPr>
        <p:spPr>
          <a:xfrm>
            <a:off x="-196" y="5412337"/>
            <a:ext cx="7605568" cy="927910"/>
          </a:xfrm>
          <a:custGeom>
            <a:rect b="b" l="l" r="r" t="t"/>
            <a:pathLst>
              <a:path extrusionOk="0" h="927910" w="7605568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0" name="Google Shape;70;p7"/>
          <p:cNvSpPr/>
          <p:nvPr/>
        </p:nvSpPr>
        <p:spPr>
          <a:xfrm>
            <a:off x="1680725" y="6116507"/>
            <a:ext cx="7465656" cy="741493"/>
          </a:xfrm>
          <a:custGeom>
            <a:rect b="b" l="l" r="r" t="t"/>
            <a:pathLst>
              <a:path extrusionOk="0" h="741493" w="7465656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1" name="Google Shape;71;p7"/>
          <p:cNvSpPr txBox="1"/>
          <p:nvPr>
            <p:ph idx="10" type="dt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2" name="Google Shape;72;p7"/>
          <p:cNvSpPr txBox="1"/>
          <p:nvPr>
            <p:ph idx="11" type="ftr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3" name="Google Shape;73;p7"/>
          <p:cNvSpPr txBox="1"/>
          <p:nvPr>
            <p:ph idx="12" type="sldNum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4" name="Google Shape;74;p7"/>
          <p:cNvSpPr txBox="1"/>
          <p:nvPr>
            <p:ph idx="3" type="body"/>
          </p:nvPr>
        </p:nvSpPr>
        <p:spPr>
          <a:xfrm>
            <a:off x="685800" y="2209800"/>
            <a:ext cx="365760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/>
          <a:lstStyle>
            <a:lvl1pPr indent="-33655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Char char="▶"/>
              <a:defRPr b="0" i="0" sz="20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1496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Char char="▶"/>
              <a:defRPr b="0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04164" lvl="2" marL="1371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04164" lvl="3" marL="1828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04164" lvl="4" marL="22860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04164" lvl="5" marL="2743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04164" lvl="6" marL="3200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04165" lvl="7" marL="3657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04165" lvl="8" marL="4114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5" name="Google Shape;75;p7"/>
          <p:cNvSpPr txBox="1"/>
          <p:nvPr>
            <p:ph idx="4" type="body"/>
          </p:nvPr>
        </p:nvSpPr>
        <p:spPr>
          <a:xfrm>
            <a:off x="4800600" y="2209800"/>
            <a:ext cx="365760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/>
          <a:lstStyle>
            <a:lvl1pPr indent="-33655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Char char="▶"/>
              <a:defRPr b="0" i="0" sz="20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1496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Char char="▶"/>
              <a:defRPr b="0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04164" lvl="2" marL="1371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04164" lvl="3" marL="1828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04164" lvl="4" marL="22860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04164" lvl="5" marL="2743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04164" lvl="6" marL="3200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04165" lvl="7" marL="3657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04165" lvl="8" marL="4114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8"/>
          <p:cNvSpPr/>
          <p:nvPr/>
        </p:nvSpPr>
        <p:spPr>
          <a:xfrm>
            <a:off x="1" y="5010151"/>
            <a:ext cx="7439025" cy="1571625"/>
          </a:xfrm>
          <a:custGeom>
            <a:rect b="b" l="l" r="r" t="t"/>
            <a:pathLst>
              <a:path extrusionOk="0" h="1571625" w="7415827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  <a:gs pos="100000">
                <a:srgbClr val="000000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8" name="Google Shape;78;p8"/>
          <p:cNvSpPr/>
          <p:nvPr/>
        </p:nvSpPr>
        <p:spPr>
          <a:xfrm>
            <a:off x="0" y="5731667"/>
            <a:ext cx="9147178" cy="1126333"/>
          </a:xfrm>
          <a:custGeom>
            <a:rect b="b" l="l" r="r" t="t"/>
            <a:pathLst>
              <a:path extrusionOk="0" h="1068407" w="9128161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39000">
                <a:schemeClr val="accent1"/>
              </a:gs>
              <a:gs pos="50000">
                <a:srgbClr val="CEEFA2"/>
              </a:gs>
              <a:gs pos="58000">
                <a:schemeClr val="accent1"/>
              </a:gs>
              <a:gs pos="100000">
                <a:schemeClr val="accent1"/>
              </a:gs>
            </a:gsLst>
            <a:lin ang="159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9" name="Google Shape;79;p8"/>
          <p:cNvSpPr txBox="1"/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None/>
              <a:defRPr b="0" i="0" sz="3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0" name="Google Shape;80;p8"/>
          <p:cNvSpPr/>
          <p:nvPr/>
        </p:nvSpPr>
        <p:spPr>
          <a:xfrm>
            <a:off x="0" y="4973410"/>
            <a:ext cx="7674867" cy="928299"/>
          </a:xfrm>
          <a:custGeom>
            <a:rect b="b" l="l" r="r" t="t"/>
            <a:pathLst>
              <a:path extrusionOk="0" h="928299" w="7674867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1" name="Google Shape;81;p8"/>
          <p:cNvSpPr/>
          <p:nvPr/>
        </p:nvSpPr>
        <p:spPr>
          <a:xfrm>
            <a:off x="-2382" y="5696242"/>
            <a:ext cx="9146382" cy="930294"/>
          </a:xfrm>
          <a:custGeom>
            <a:rect b="b" l="l" r="r" t="t"/>
            <a:pathLst>
              <a:path extrusionOk="0" h="930294" w="9155715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2" name="Google Shape;82;p8"/>
          <p:cNvSpPr txBox="1"/>
          <p:nvPr>
            <p:ph idx="10" type="dt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3" name="Google Shape;83;p8"/>
          <p:cNvSpPr txBox="1"/>
          <p:nvPr>
            <p:ph idx="11" type="ftr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4" name="Google Shape;84;p8"/>
          <p:cNvSpPr txBox="1"/>
          <p:nvPr>
            <p:ph idx="12" type="sldNum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9"/>
          <p:cNvSpPr/>
          <p:nvPr/>
        </p:nvSpPr>
        <p:spPr>
          <a:xfrm>
            <a:off x="1" y="5010151"/>
            <a:ext cx="7439025" cy="1571625"/>
          </a:xfrm>
          <a:custGeom>
            <a:rect b="b" l="l" r="r" t="t"/>
            <a:pathLst>
              <a:path extrusionOk="0" h="1571625" w="7415827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  <a:gs pos="100000">
                <a:srgbClr val="000000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7" name="Google Shape;87;p9"/>
          <p:cNvSpPr/>
          <p:nvPr/>
        </p:nvSpPr>
        <p:spPr>
          <a:xfrm>
            <a:off x="0" y="5731667"/>
            <a:ext cx="9147178" cy="1126333"/>
          </a:xfrm>
          <a:custGeom>
            <a:rect b="b" l="l" r="r" t="t"/>
            <a:pathLst>
              <a:path extrusionOk="0" h="1068407" w="9128161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39000">
                <a:schemeClr val="accent1"/>
              </a:gs>
              <a:gs pos="50000">
                <a:srgbClr val="CEEFA2"/>
              </a:gs>
              <a:gs pos="58000">
                <a:schemeClr val="accent1"/>
              </a:gs>
              <a:gs pos="100000">
                <a:schemeClr val="accent1"/>
              </a:gs>
            </a:gsLst>
            <a:lin ang="159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8" name="Google Shape;88;p9"/>
          <p:cNvSpPr txBox="1"/>
          <p:nvPr>
            <p:ph type="title"/>
          </p:nvPr>
        </p:nvSpPr>
        <p:spPr>
          <a:xfrm>
            <a:off x="676656" y="609600"/>
            <a:ext cx="338328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Cabin"/>
              <a:buNone/>
              <a:defRPr b="0" i="0" sz="22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9" name="Google Shape;89;p9"/>
          <p:cNvSpPr/>
          <p:nvPr/>
        </p:nvSpPr>
        <p:spPr>
          <a:xfrm>
            <a:off x="0" y="4973410"/>
            <a:ext cx="7674867" cy="928299"/>
          </a:xfrm>
          <a:custGeom>
            <a:rect b="b" l="l" r="r" t="t"/>
            <a:pathLst>
              <a:path extrusionOk="0" h="928299" w="7674867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0" name="Google Shape;90;p9"/>
          <p:cNvSpPr/>
          <p:nvPr/>
        </p:nvSpPr>
        <p:spPr>
          <a:xfrm>
            <a:off x="-2382" y="5696242"/>
            <a:ext cx="9146382" cy="930294"/>
          </a:xfrm>
          <a:custGeom>
            <a:rect b="b" l="l" r="r" t="t"/>
            <a:pathLst>
              <a:path extrusionOk="0" h="930294" w="9155715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1" name="Google Shape;91;p9"/>
          <p:cNvSpPr txBox="1"/>
          <p:nvPr>
            <p:ph idx="10" type="dt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92" name="Google Shape;92;p9"/>
          <p:cNvSpPr txBox="1"/>
          <p:nvPr>
            <p:ph idx="11" type="ftr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93" name="Google Shape;93;p9"/>
          <p:cNvSpPr txBox="1"/>
          <p:nvPr>
            <p:ph idx="12" type="sldNum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4" name="Google Shape;94;p9"/>
          <p:cNvSpPr txBox="1"/>
          <p:nvPr>
            <p:ph idx="1" type="body"/>
          </p:nvPr>
        </p:nvSpPr>
        <p:spPr>
          <a:xfrm>
            <a:off x="4572000" y="609600"/>
            <a:ext cx="3886200" cy="4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/>
          <a:lstStyle>
            <a:lvl1pPr indent="-33655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Char char="▶"/>
              <a:defRPr b="0" i="0" sz="20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1496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Char char="▶"/>
              <a:defRPr b="0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04164" lvl="2" marL="1371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04164" lvl="3" marL="1828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04164" lvl="4" marL="22860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04164" lvl="5" marL="2743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04164" lvl="6" marL="3200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04165" lvl="7" marL="3657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04165" lvl="8" marL="4114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95" name="Google Shape;95;p9"/>
          <p:cNvSpPr txBox="1"/>
          <p:nvPr>
            <p:ph idx="2" type="body"/>
          </p:nvPr>
        </p:nvSpPr>
        <p:spPr>
          <a:xfrm>
            <a:off x="676274" y="1527048"/>
            <a:ext cx="338328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/>
          <a:lstStyle>
            <a:lvl1pPr indent="-22860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04164" lvl="5" marL="2743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04164" lvl="6" marL="3200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04165" lvl="7" marL="3657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04165" lvl="8" marL="4114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0"/>
          <p:cNvSpPr/>
          <p:nvPr/>
        </p:nvSpPr>
        <p:spPr>
          <a:xfrm>
            <a:off x="1807389" y="6148043"/>
            <a:ext cx="7338991" cy="711996"/>
          </a:xfrm>
          <a:custGeom>
            <a:rect b="b" l="l" r="r" t="t"/>
            <a:pathLst>
              <a:path extrusionOk="0" h="675379" w="7323733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28000">
                <a:schemeClr val="accent1"/>
              </a:gs>
              <a:gs pos="40000">
                <a:srgbClr val="CEEFA2"/>
              </a:gs>
              <a:gs pos="48000">
                <a:schemeClr val="accent1"/>
              </a:gs>
              <a:gs pos="100000">
                <a:schemeClr val="accent1"/>
              </a:gs>
            </a:gsLst>
            <a:lin ang="159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8" name="Google Shape;98;p10"/>
          <p:cNvSpPr/>
          <p:nvPr/>
        </p:nvSpPr>
        <p:spPr>
          <a:xfrm>
            <a:off x="0" y="5457825"/>
            <a:ext cx="7239000" cy="1400175"/>
          </a:xfrm>
          <a:custGeom>
            <a:rect b="b" l="l" r="r" t="t"/>
            <a:pathLst>
              <a:path extrusionOk="0" h="1400175" w="7216426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rgbClr val="FDE89E"/>
              </a:gs>
              <a:gs pos="66000">
                <a:schemeClr val="accent3"/>
              </a:gs>
              <a:gs pos="100000">
                <a:schemeClr val="accent3"/>
              </a:gs>
            </a:gsLst>
            <a:lin ang="1661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9" name="Google Shape;99;p10"/>
          <p:cNvSpPr/>
          <p:nvPr>
            <p:ph idx="2" type="pic"/>
          </p:nvPr>
        </p:nvSpPr>
        <p:spPr>
          <a:xfrm>
            <a:off x="4572000" y="609600"/>
            <a:ext cx="3886200" cy="4190999"/>
          </a:xfrm>
          <a:prstGeom prst="rect">
            <a:avLst/>
          </a:prstGeom>
          <a:noFill/>
          <a:ln cap="flat" cmpd="sng" w="793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ctr" dir="5400000" dist="38100">
              <a:srgbClr val="000000">
                <a:alpha val="41960"/>
              </a:srgbClr>
            </a:outerShdw>
          </a:effectLst>
        </p:spPr>
        <p:txBody>
          <a:bodyPr anchorCtr="0" anchor="t" bIns="45700" lIns="0" spcFirstLastPara="1" rIns="0" wrap="square" tIns="45700"/>
          <a:lstStyle>
            <a:lvl1pPr lvl="0" marR="0" rt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125"/>
              <a:buFont typeface="Noto Sans Symbols"/>
              <a:buNone/>
              <a:defRPr b="0" i="0" sz="25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None/>
              <a:defRPr b="0" i="0" sz="2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00" name="Google Shape;100;p10"/>
          <p:cNvSpPr/>
          <p:nvPr/>
        </p:nvSpPr>
        <p:spPr>
          <a:xfrm>
            <a:off x="-196" y="5412337"/>
            <a:ext cx="7605568" cy="927910"/>
          </a:xfrm>
          <a:custGeom>
            <a:rect b="b" l="l" r="r" t="t"/>
            <a:pathLst>
              <a:path extrusionOk="0" h="927910" w="7605568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01" name="Google Shape;101;p10"/>
          <p:cNvSpPr/>
          <p:nvPr/>
        </p:nvSpPr>
        <p:spPr>
          <a:xfrm>
            <a:off x="1680725" y="6116507"/>
            <a:ext cx="7465656" cy="741493"/>
          </a:xfrm>
          <a:custGeom>
            <a:rect b="b" l="l" r="r" t="t"/>
            <a:pathLst>
              <a:path extrusionOk="0" h="741493" w="7465656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02" name="Google Shape;102;p10"/>
          <p:cNvSpPr txBox="1"/>
          <p:nvPr>
            <p:ph idx="10" type="dt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03" name="Google Shape;103;p10"/>
          <p:cNvSpPr txBox="1"/>
          <p:nvPr>
            <p:ph idx="11" type="ftr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5" name="Google Shape;105;p10"/>
          <p:cNvSpPr txBox="1"/>
          <p:nvPr>
            <p:ph type="title"/>
          </p:nvPr>
        </p:nvSpPr>
        <p:spPr>
          <a:xfrm>
            <a:off x="676656" y="609600"/>
            <a:ext cx="338328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Cabin"/>
              <a:buNone/>
              <a:defRPr b="0" i="0" sz="22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06" name="Google Shape;106;p10"/>
          <p:cNvSpPr txBox="1"/>
          <p:nvPr>
            <p:ph idx="1" type="body"/>
          </p:nvPr>
        </p:nvSpPr>
        <p:spPr>
          <a:xfrm>
            <a:off x="676656" y="1524000"/>
            <a:ext cx="3381375" cy="3295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/>
          <a:lstStyle>
            <a:lvl1pPr indent="-22860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04164" lvl="5" marL="2743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04164" lvl="6" marL="3200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04165" lvl="7" marL="3657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04165" lvl="8" marL="4114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848484"/>
            </a:gs>
            <a:gs pos="100000">
              <a:srgbClr val="3A3A3A"/>
            </a:gs>
          </a:gsLst>
          <a:path path="circle">
            <a:fillToRect r="100%" t="100%"/>
          </a:path>
          <a:tileRect b="-100%" l="-100%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" name="Google Shape;7;p1"/>
          <p:cNvSpPr txBox="1"/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None/>
              <a:defRPr b="0" i="0" sz="3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/>
          <a:lstStyle>
            <a:lvl1pPr indent="-33655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Char char="▶"/>
              <a:defRPr b="0" i="0" sz="20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1496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Char char="▶"/>
              <a:defRPr b="0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04164" lvl="2" marL="1371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04164" lvl="3" marL="1828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04164" lvl="4" marL="22860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04164" lvl="5" marL="2743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04164" lvl="6" marL="3200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04165" lvl="7" marL="3657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04165" lvl="8" marL="4114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0" type="dt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1" type="ftr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2" type="sldNum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1" i="0" sz="1100" u="none" cap="none" strike="noStrike">
                <a:solidFill>
                  <a:srgbClr val="4D4D4D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3"/>
          <p:cNvSpPr txBox="1"/>
          <p:nvPr>
            <p:ph type="ctrTitle"/>
          </p:nvPr>
        </p:nvSpPr>
        <p:spPr>
          <a:xfrm>
            <a:off x="4572000" y="1676400"/>
            <a:ext cx="3886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CHAPTER 5 SECTION 2</a:t>
            </a:r>
            <a:endParaRPr b="0" i="0" sz="36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32" name="Google Shape;132;p13"/>
          <p:cNvSpPr txBox="1"/>
          <p:nvPr>
            <p:ph idx="1" type="subTitle"/>
          </p:nvPr>
        </p:nvSpPr>
        <p:spPr>
          <a:xfrm>
            <a:off x="4572000" y="3203574"/>
            <a:ext cx="3886200" cy="1825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rPr>
              <a:t>Costs of Production</a:t>
            </a:r>
            <a:endParaRPr b="0" i="0" sz="2000" u="none" cap="none" strike="noStrike">
              <a:solidFill>
                <a:schemeClr val="lt2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2"/>
          <p:cNvSpPr txBox="1"/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84" name="Google Shape;184;p22"/>
          <p:cNvSpPr txBox="1"/>
          <p:nvPr>
            <p:ph idx="1" type="body"/>
          </p:nvPr>
        </p:nvSpPr>
        <p:spPr>
          <a:xfrm>
            <a:off x="685800" y="1600201"/>
            <a:ext cx="7772400" cy="3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27432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Noto Sans Symbols"/>
              <a:buChar char="▶"/>
            </a:pPr>
            <a:r>
              <a:rPr b="0" i="0" lang="en-US" sz="32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E.  Negative Marginal Returns</a:t>
            </a:r>
            <a:endParaRPr/>
          </a:p>
          <a:p>
            <a:pPr indent="-274319" lvl="1" marL="74295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Noto Sans Symbols"/>
              <a:buChar char="▶"/>
            </a:pPr>
            <a:r>
              <a:rPr b="0" i="0" lang="en-US" sz="32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1.  Happens when workers are getting in each others way and disrupt the production process</a:t>
            </a:r>
            <a:endParaRPr b="0" i="0" sz="32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3"/>
          <p:cNvSpPr txBox="1"/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II.  PRODUCTION COSTS</a:t>
            </a:r>
            <a:endParaRPr b="0" i="0" sz="36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90" name="Google Shape;190;p23"/>
          <p:cNvSpPr txBox="1"/>
          <p:nvPr>
            <p:ph idx="1" type="body"/>
          </p:nvPr>
        </p:nvSpPr>
        <p:spPr>
          <a:xfrm>
            <a:off x="685800" y="1600201"/>
            <a:ext cx="7772400" cy="3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274319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▶"/>
            </a:pPr>
            <a:r>
              <a:rPr b="0" i="0" lang="en-US" sz="2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A.  Fixed Costs:  a cost that does not change, no matter how much of a good is produced</a:t>
            </a:r>
            <a:endParaRPr/>
          </a:p>
          <a:p>
            <a:pPr indent="-274319" lvl="1" marL="74295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▶"/>
            </a:pPr>
            <a:r>
              <a:rPr b="0" i="0" lang="en-US" sz="2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1.  Rent for a building, property taxes, salaries</a:t>
            </a:r>
            <a:endParaRPr/>
          </a:p>
          <a:p>
            <a:pPr indent="-274319" lvl="0" marL="3429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▶"/>
            </a:pPr>
            <a:r>
              <a:rPr b="0" i="0" lang="en-US" sz="2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B.  Variable Costs:  Costs that rises or falls depending on how much is produced</a:t>
            </a:r>
            <a:endParaRPr/>
          </a:p>
          <a:p>
            <a:pPr indent="-274319" lvl="1" marL="74295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▶"/>
            </a:pPr>
            <a:r>
              <a:rPr b="0" i="0" lang="en-US" sz="2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1.  Costs of raw materials and some labor</a:t>
            </a:r>
            <a:endParaRPr/>
          </a:p>
          <a:p>
            <a:pPr indent="-274319" lvl="2" marL="11430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▶"/>
            </a:pPr>
            <a:r>
              <a:rPr b="0" i="0" lang="en-US" sz="2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Electricity/heating</a:t>
            </a:r>
            <a:endParaRPr/>
          </a:p>
          <a:p>
            <a:pPr indent="-274319" lvl="2" marL="11430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▶"/>
            </a:pPr>
            <a:r>
              <a:rPr b="0" i="0" lang="en-US" sz="2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Costs of beans and cloth</a:t>
            </a:r>
            <a:endParaRPr b="0" i="0" sz="24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4"/>
          <p:cNvSpPr txBox="1"/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96" name="Google Shape;196;p24"/>
          <p:cNvSpPr txBox="1"/>
          <p:nvPr>
            <p:ph idx="1" type="body"/>
          </p:nvPr>
        </p:nvSpPr>
        <p:spPr>
          <a:xfrm>
            <a:off x="685800" y="1600201"/>
            <a:ext cx="7772400" cy="3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27432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Char char="▶"/>
            </a:pPr>
            <a:r>
              <a:rPr b="0" i="0" lang="en-US" sz="2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C.  Total Cost:  fixed costs plus variable costs</a:t>
            </a:r>
            <a:endParaRPr/>
          </a:p>
          <a:p>
            <a:pPr indent="-274319" lvl="1" marL="74295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Char char="▶"/>
            </a:pPr>
            <a:r>
              <a:rPr b="0" i="0" lang="en-US" sz="2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1.  Add the two types of costs together</a:t>
            </a:r>
            <a:endParaRPr/>
          </a:p>
          <a:p>
            <a:pPr indent="-274320" lvl="0" marL="3429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Char char="▶"/>
            </a:pPr>
            <a:r>
              <a:rPr b="0" i="0" lang="en-US" sz="2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D.  Marginal Cost:  the cost of producing one more unit of a good</a:t>
            </a:r>
            <a:endParaRPr/>
          </a:p>
          <a:p>
            <a:pPr indent="-274319" lvl="1" marL="74295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Char char="▶"/>
            </a:pPr>
            <a:r>
              <a:rPr b="0" i="0" lang="en-US" sz="2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1.  Marginal costs falls as output increases</a:t>
            </a:r>
            <a:endParaRPr/>
          </a:p>
          <a:p>
            <a:pPr indent="-274319" lvl="1" marL="74295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Char char="▶"/>
            </a:pPr>
            <a:r>
              <a:rPr b="0" i="0" lang="en-US" sz="2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2.  Eventually the marginal cost will start to rise reflecting the diminishing returns of labor</a:t>
            </a:r>
            <a:endParaRPr b="0" i="0" sz="2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1" name="Google Shape;201;p25"/>
          <p:cNvGraphicFramePr/>
          <p:nvPr/>
        </p:nvGraphicFramePr>
        <p:xfrm>
          <a:off x="457200" y="7620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{25EB40EC-04ED-41F4-8F98-B45EF04EA53F}</a:tableStyleId>
              </a:tblPr>
              <a:tblGrid>
                <a:gridCol w="1219200"/>
                <a:gridCol w="1524000"/>
                <a:gridCol w="1447800"/>
                <a:gridCol w="1600200"/>
                <a:gridCol w="1752600"/>
              </a:tblGrid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Beanbags/hour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Fixed</a:t>
                      </a:r>
                      <a:r>
                        <a:rPr lang="en-US" sz="1800"/>
                        <a:t> Cost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Variable</a:t>
                      </a:r>
                      <a:r>
                        <a:rPr lang="en-US" sz="1800"/>
                        <a:t> Cost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Total</a:t>
                      </a:r>
                      <a:r>
                        <a:rPr lang="en-US" sz="1800"/>
                        <a:t> Cost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(Fixed + Variable)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Marginal Cost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$36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$0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$36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606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$36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$8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$44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$8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$36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$12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$48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$4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$36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$15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$51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$3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4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$36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$20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$5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5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$36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$27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6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$36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$36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7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$36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$48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8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$36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$63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9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$36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$82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10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$36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$106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11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$36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$136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  <p:transition spd="slow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6"/>
          <p:cNvSpPr txBox="1"/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III.  SETTING OUTPUT</a:t>
            </a:r>
            <a:endParaRPr b="0" i="0" sz="36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07" name="Google Shape;207;p26"/>
          <p:cNvSpPr txBox="1"/>
          <p:nvPr>
            <p:ph idx="1" type="body"/>
          </p:nvPr>
        </p:nvSpPr>
        <p:spPr>
          <a:xfrm>
            <a:off x="685800" y="1600201"/>
            <a:ext cx="7772400" cy="3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27432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Char char="▶"/>
            </a:pPr>
            <a:r>
              <a:rPr b="0" i="0" lang="en-US" sz="2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A.  Firms want to maximize profits</a:t>
            </a:r>
            <a:endParaRPr/>
          </a:p>
          <a:p>
            <a:pPr indent="-274319" lvl="1" marL="74295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Char char="▶"/>
            </a:pPr>
            <a:r>
              <a:rPr b="0" i="0" lang="en-US" sz="2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1.  Profit:  total revenue minus total cost</a:t>
            </a:r>
            <a:endParaRPr/>
          </a:p>
          <a:p>
            <a:pPr indent="-274319" lvl="1" marL="74295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Char char="▶"/>
            </a:pPr>
            <a:r>
              <a:rPr b="0" i="0" lang="en-US" sz="2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2.  Total revenue:  is equal to the price of each good multiplied by the number of goods sold</a:t>
            </a:r>
            <a:endParaRPr/>
          </a:p>
          <a:p>
            <a:pPr indent="-274319" lvl="1" marL="74295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Char char="▶"/>
            </a:pPr>
            <a:r>
              <a:rPr b="0" i="0" lang="en-US" sz="2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3.  Want the level of output with the highest profit</a:t>
            </a:r>
            <a:endParaRPr/>
          </a:p>
          <a:p>
            <a:pPr indent="-274319" lvl="2" marL="11430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Char char="▶"/>
            </a:pPr>
            <a:r>
              <a:rPr b="0" i="0" lang="en-US" sz="2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Look for the biggest gap between total revenue and total cost</a:t>
            </a:r>
            <a:endParaRPr/>
          </a:p>
          <a:p>
            <a:pPr indent="0" lvl="2" marL="9144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7"/>
          <p:cNvSpPr txBox="1"/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13" name="Google Shape;213;p27"/>
          <p:cNvSpPr txBox="1"/>
          <p:nvPr>
            <p:ph idx="1" type="body"/>
          </p:nvPr>
        </p:nvSpPr>
        <p:spPr>
          <a:xfrm>
            <a:off x="685800" y="1600201"/>
            <a:ext cx="7772400" cy="3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27432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Noto Sans Symbols"/>
              <a:buChar char="▶"/>
            </a:pPr>
            <a:r>
              <a:rPr b="0" i="0" lang="en-US" sz="32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B.  Marginal Revenue and Marginal Cost</a:t>
            </a:r>
            <a:endParaRPr/>
          </a:p>
          <a:p>
            <a:pPr indent="-274319" lvl="1" marL="74295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Noto Sans Symbols"/>
              <a:buChar char="▶"/>
            </a:pPr>
            <a:r>
              <a:rPr b="0" i="0" lang="en-US" sz="32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1.  Marginal Revenue:  the additional income from selling one more unit of a good</a:t>
            </a:r>
            <a:endParaRPr/>
          </a:p>
          <a:p>
            <a:pPr indent="-274319" lvl="1" marL="74295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Noto Sans Symbols"/>
              <a:buChar char="▶"/>
            </a:pPr>
            <a:r>
              <a:rPr b="0" i="0" lang="en-US" sz="32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2.  Want to find the output level where marginal revenue is equal to marginal cost</a:t>
            </a:r>
            <a:endParaRPr b="0" i="0" sz="32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8" name="Google Shape;218;p28"/>
          <p:cNvGraphicFramePr/>
          <p:nvPr/>
        </p:nvGraphicFramePr>
        <p:xfrm>
          <a:off x="130275" y="4572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{25EB40EC-04ED-41F4-8F98-B45EF04EA53F}</a:tableStyleId>
              </a:tblPr>
              <a:tblGrid>
                <a:gridCol w="1174950"/>
                <a:gridCol w="904575"/>
                <a:gridCol w="1064350"/>
                <a:gridCol w="1202000"/>
                <a:gridCol w="1140525"/>
                <a:gridCol w="1155275"/>
                <a:gridCol w="1111050"/>
                <a:gridCol w="1101225"/>
              </a:tblGrid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Beanbags/hour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Fixed</a:t>
                      </a:r>
                      <a:r>
                        <a:rPr lang="en-US" sz="1800"/>
                        <a:t> Cost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Variable</a:t>
                      </a:r>
                      <a:r>
                        <a:rPr lang="en-US" sz="1800"/>
                        <a:t> Cost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Total</a:t>
                      </a:r>
                      <a:r>
                        <a:rPr lang="en-US" sz="1800"/>
                        <a:t> Cost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(Fixed + Variable)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Marginal Cost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Marginal Revenue</a:t>
                      </a:r>
                      <a:r>
                        <a:rPr lang="en-US" sz="1800"/>
                        <a:t>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(Price)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/>
                        <a:t>Total</a:t>
                      </a:r>
                      <a:endParaRPr sz="17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/>
                        <a:t>Revenue</a:t>
                      </a:r>
                      <a:endParaRPr sz="17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Profit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(total</a:t>
                      </a:r>
                      <a:r>
                        <a:rPr lang="en-US" sz="1800"/>
                        <a:t> revenue-total Cost)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$36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$0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$36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$24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$0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$-36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$36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$8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$44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$8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$24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$24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$-20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$36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$12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$48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$4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$24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$48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$0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$36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$15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$51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$3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$24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$72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$21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4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$36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$20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$56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$5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$24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$96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$40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5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$36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$27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$63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Cabin"/>
                        <a:buNone/>
                      </a:pPr>
                      <a:r>
                        <a:rPr lang="en-US" sz="1800"/>
                        <a:t>$7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$24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$120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$57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6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$36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$36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$72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$9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$24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$144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$72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7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$36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$48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$84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$12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$24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$168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$84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8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$36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$63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$99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$15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$24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$192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$93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962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9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$36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$82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$118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$19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$24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$216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$98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10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$36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$106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$142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$24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$24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$240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$98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11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$36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$136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$172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$30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$24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$264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$92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12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$36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$173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$209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$37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$24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$288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$79</a:t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  <p:transition spd="slow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9"/>
          <p:cNvSpPr txBox="1"/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IV.  SHUT DOWN DECISION</a:t>
            </a:r>
            <a:endParaRPr b="0" i="0" sz="36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24" name="Google Shape;224;p29"/>
          <p:cNvSpPr txBox="1"/>
          <p:nvPr>
            <p:ph idx="1" type="body"/>
          </p:nvPr>
        </p:nvSpPr>
        <p:spPr>
          <a:xfrm>
            <a:off x="685800" y="1600201"/>
            <a:ext cx="7772400" cy="3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27432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Noto Sans Symbols"/>
              <a:buChar char="▶"/>
            </a:pPr>
            <a:r>
              <a:rPr b="0" i="0" lang="en-US" sz="32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A.  When do you shut down a factory?</a:t>
            </a:r>
            <a:endParaRPr/>
          </a:p>
          <a:p>
            <a:pPr indent="-274319" lvl="1" marL="74295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Noto Sans Symbols"/>
              <a:buChar char="▶"/>
            </a:pPr>
            <a:r>
              <a:rPr b="0" i="0" lang="en-US" sz="32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1.  If you are at the most profitable level of output, however the market price is so low that the factory’s total revenue is less then its total cost:  firm is losing money</a:t>
            </a:r>
            <a:endParaRPr/>
          </a:p>
        </p:txBody>
      </p:sp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0"/>
          <p:cNvSpPr txBox="1"/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30" name="Google Shape;230;p30"/>
          <p:cNvSpPr txBox="1"/>
          <p:nvPr>
            <p:ph idx="1" type="body"/>
          </p:nvPr>
        </p:nvSpPr>
        <p:spPr>
          <a:xfrm>
            <a:off x="685800" y="1600201"/>
            <a:ext cx="7772400" cy="3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274319" lvl="1" marL="7429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▶"/>
            </a:pPr>
            <a:r>
              <a:rPr b="0" i="0" lang="en-US" sz="2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2.  Need to consider the operating cost</a:t>
            </a:r>
            <a:endParaRPr/>
          </a:p>
          <a:p>
            <a:pPr indent="-274319" lvl="2" marL="11430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▶"/>
            </a:pPr>
            <a:r>
              <a:rPr b="0" i="0" lang="en-US" sz="2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1.  Operating cost:  the cost of operating a facility</a:t>
            </a:r>
            <a:endParaRPr/>
          </a:p>
          <a:p>
            <a:pPr indent="-274319" lvl="3" marL="1600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▶"/>
            </a:pPr>
            <a:r>
              <a:rPr b="0" i="0" lang="en-US" sz="2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Just the variable costs not the fixed costs</a:t>
            </a:r>
            <a:endParaRPr/>
          </a:p>
          <a:p>
            <a:pPr indent="-274319" lvl="2" marL="11430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▶"/>
            </a:pPr>
            <a:r>
              <a:rPr b="0" i="0" lang="en-US" sz="2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2.  If the total revenue of the factory is greater </a:t>
            </a:r>
            <a:r>
              <a:rPr lang="en-US" sz="2400"/>
              <a:t>than</a:t>
            </a:r>
            <a:r>
              <a:rPr b="0" i="0" lang="en-US" sz="2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 the variable costs you should stay in business</a:t>
            </a:r>
            <a:endParaRPr/>
          </a:p>
          <a:p>
            <a:pPr indent="-274319" lvl="3" marL="1600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▶"/>
            </a:pPr>
            <a:r>
              <a:rPr b="0" i="0" lang="en-US" sz="2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If you shut down you still have to pay all of the fixed costs </a:t>
            </a:r>
            <a:endParaRPr/>
          </a:p>
          <a:p>
            <a:pPr indent="-274319" lvl="3" marL="1600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▶"/>
            </a:pPr>
            <a:r>
              <a:rPr b="0" i="0" lang="en-US" sz="2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Both situation you are losing money, but one you don’t lose as much</a:t>
            </a:r>
            <a:endParaRPr/>
          </a:p>
          <a:p>
            <a:pPr indent="-166370" lvl="0" marL="3429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4"/>
          <p:cNvSpPr txBox="1"/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I.  LABOR AND OUTPUT</a:t>
            </a:r>
            <a:endParaRPr b="0" i="0" sz="36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38" name="Google Shape;138;p14"/>
          <p:cNvSpPr txBox="1"/>
          <p:nvPr>
            <p:ph idx="1" type="body"/>
          </p:nvPr>
        </p:nvSpPr>
        <p:spPr>
          <a:xfrm>
            <a:off x="685800" y="1600201"/>
            <a:ext cx="7772400" cy="3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27432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400"/>
              <a:buFont typeface="Noto Sans Symbols"/>
              <a:buChar char="▶"/>
            </a:pPr>
            <a:r>
              <a:rPr b="0" i="0" lang="en-US" sz="40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A.  Number of workers</a:t>
            </a:r>
            <a:endParaRPr/>
          </a:p>
          <a:p>
            <a:pPr indent="-274319" lvl="1" marL="74295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3400"/>
              <a:buFont typeface="Noto Sans Symbols"/>
              <a:buChar char="▶"/>
            </a:pPr>
            <a:r>
              <a:rPr b="0" i="0" lang="en-US" sz="40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1.  Must decide how many people to hire</a:t>
            </a:r>
            <a:endParaRPr/>
          </a:p>
          <a:p>
            <a:pPr indent="-274319" lvl="1" marL="74295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3400"/>
              <a:buFont typeface="Noto Sans Symbols"/>
              <a:buChar char="▶"/>
            </a:pPr>
            <a:r>
              <a:rPr b="0" i="0" lang="en-US" sz="40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2.  Must look at how it will affect the total output</a:t>
            </a:r>
            <a:endParaRPr/>
          </a:p>
          <a:p>
            <a:pPr indent="-187959" lvl="1" marL="74295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" name="Google Shape;143;p15"/>
          <p:cNvGraphicFramePr/>
          <p:nvPr/>
        </p:nvGraphicFramePr>
        <p:xfrm>
          <a:off x="1905000" y="15240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{25EB40EC-04ED-41F4-8F98-B45EF04EA53F}</a:tableStyleId>
              </a:tblPr>
              <a:tblGrid>
                <a:gridCol w="3048000"/>
                <a:gridCol w="3048000"/>
              </a:tblGrid>
              <a:tr h="5850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Labor (# of Workers)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Output (amount produced/hour)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343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1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4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343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2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10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343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3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17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343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4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23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343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5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28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343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6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31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343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7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32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343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8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31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6"/>
          <p:cNvSpPr txBox="1"/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49" name="Google Shape;149;p16"/>
          <p:cNvSpPr txBox="1"/>
          <p:nvPr>
            <p:ph idx="1" type="body"/>
          </p:nvPr>
        </p:nvSpPr>
        <p:spPr>
          <a:xfrm>
            <a:off x="685800" y="1600201"/>
            <a:ext cx="7772400" cy="3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27432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Noto Sans Symbols"/>
              <a:buChar char="▶"/>
            </a:pPr>
            <a:r>
              <a:rPr b="0" i="0" lang="en-US" sz="32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B.  Marginal Product of Labor:  change in output from hiring one additional unit of labor</a:t>
            </a:r>
            <a:endParaRPr/>
          </a:p>
          <a:p>
            <a:pPr indent="-274319" lvl="1" marL="74295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Noto Sans Symbols"/>
              <a:buChar char="▶"/>
            </a:pPr>
            <a:r>
              <a:rPr b="0" i="0" lang="en-US" sz="32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1.  It’s the amount the additional worker added in production</a:t>
            </a:r>
            <a:endParaRPr/>
          </a:p>
          <a:p>
            <a:pPr indent="0" lvl="1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" name="Google Shape;154;p17"/>
          <p:cNvGraphicFramePr/>
          <p:nvPr/>
        </p:nvGraphicFramePr>
        <p:xfrm>
          <a:off x="1828800" y="15240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{25EB40EC-04ED-41F4-8F98-B45EF04EA53F}</a:tableStyleId>
              </a:tblPr>
              <a:tblGrid>
                <a:gridCol w="1955800"/>
                <a:gridCol w="1955800"/>
                <a:gridCol w="1955800"/>
              </a:tblGrid>
              <a:tr h="1371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Cabin"/>
                        <a:buNone/>
                      </a:pPr>
                      <a:r>
                        <a:rPr lang="en-US" sz="1800" u="none" cap="none" strike="noStrike"/>
                        <a:t>Labor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Output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Marginal Product of Labor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55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1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4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4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4245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2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10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6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55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3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17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7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55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4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23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55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5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28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55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6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31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55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7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32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198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8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31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-1</a:t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8"/>
          <p:cNvSpPr txBox="1"/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60" name="Google Shape;160;p18"/>
          <p:cNvSpPr txBox="1"/>
          <p:nvPr>
            <p:ph idx="1" type="body"/>
          </p:nvPr>
        </p:nvSpPr>
        <p:spPr>
          <a:xfrm>
            <a:off x="685800" y="1600200"/>
            <a:ext cx="7772400" cy="414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27432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2"/>
              <a:buFont typeface="Noto Sans Symbols"/>
              <a:buChar char="▶"/>
            </a:pPr>
            <a:r>
              <a:rPr b="0" i="0" lang="en-US" sz="259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C.  Increasing Marginal Returns:  a level of production in which the marginal product of labor increases as the number of workers increase</a:t>
            </a:r>
            <a:endParaRPr/>
          </a:p>
          <a:p>
            <a:pPr indent="-346836" lvl="1" marL="74295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▶"/>
            </a:pPr>
            <a:r>
              <a:rPr b="0" i="0" lang="en-US" sz="2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1.  Specialization increases output per worker</a:t>
            </a:r>
            <a:endParaRPr sz="2400"/>
          </a:p>
          <a:p>
            <a:pPr indent="-274319" lvl="2" marL="11430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202"/>
              <a:buFont typeface="Noto Sans Symbols"/>
              <a:buChar char="▶"/>
            </a:pPr>
            <a:r>
              <a:rPr b="0" i="0" lang="en-US" sz="259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Allows you to not waste time switching tasks</a:t>
            </a:r>
            <a:endParaRPr/>
          </a:p>
          <a:p>
            <a:pPr indent="-274319" lvl="2" marL="11430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202"/>
              <a:buFont typeface="Noto Sans Symbols"/>
              <a:buChar char="▶"/>
            </a:pPr>
            <a:r>
              <a:rPr b="0" i="0" lang="en-US" sz="259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Become more skillful at the task you are doing</a:t>
            </a:r>
            <a:endParaRPr/>
          </a:p>
          <a:p>
            <a:pPr indent="-274319" lvl="2" marL="11430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202"/>
              <a:buFont typeface="Noto Sans Symbols"/>
              <a:buChar char="▶"/>
            </a:pPr>
            <a:r>
              <a:rPr b="0" i="0" lang="en-US" sz="259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EX:  One person stuffs bean bag, one cuts cloth, one sews cloth in correct shape, one sews cloth shut…</a:t>
            </a:r>
            <a:endParaRPr b="0" i="0" sz="259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9"/>
          <p:cNvSpPr txBox="1"/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aphicFrame>
        <p:nvGraphicFramePr>
          <p:cNvPr id="166" name="Google Shape;166;p19"/>
          <p:cNvGraphicFramePr/>
          <p:nvPr/>
        </p:nvGraphicFramePr>
        <p:xfrm>
          <a:off x="685800" y="16002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{25EB40EC-04ED-41F4-8F98-B45EF04EA53F}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Cabin"/>
                        <a:buNone/>
                      </a:pPr>
                      <a:r>
                        <a:rPr lang="en-US" sz="1800"/>
                        <a:t>Labor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Output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Marginal Product of Labor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Increasing</a:t>
                      </a:r>
                      <a:endParaRPr sz="1800"/>
                    </a:p>
                  </a:txBody>
                  <a:tcPr marT="45725" marB="45725" marR="86350" marL="863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4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4</a:t>
                      </a:r>
                      <a:endParaRPr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Increasing</a:t>
                      </a:r>
                      <a:endParaRPr sz="1800"/>
                    </a:p>
                  </a:txBody>
                  <a:tcPr marT="45725" marB="45725" marR="86350" marL="863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10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6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Increasing</a:t>
                      </a:r>
                      <a:endParaRPr sz="1800"/>
                    </a:p>
                  </a:txBody>
                  <a:tcPr marT="45725" marB="45725" marR="86350" marL="863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17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7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Increasing</a:t>
                      </a:r>
                      <a:endParaRPr sz="1800"/>
                    </a:p>
                  </a:txBody>
                  <a:tcPr marT="45725" marB="45725" marR="86350" marL="863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4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23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6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86350" marL="863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5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28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5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86350" marL="863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6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31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86350" marL="863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7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32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86350" marL="863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8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31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-1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86350" marL="86350"/>
                </a:tc>
              </a:tr>
            </a:tbl>
          </a:graphicData>
        </a:graphic>
      </p:graphicFrame>
    </p:spTree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0"/>
          <p:cNvSpPr txBox="1"/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72" name="Google Shape;172;p20"/>
          <p:cNvSpPr txBox="1"/>
          <p:nvPr>
            <p:ph idx="1" type="body"/>
          </p:nvPr>
        </p:nvSpPr>
        <p:spPr>
          <a:xfrm>
            <a:off x="685800" y="1600201"/>
            <a:ext cx="7772400" cy="3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274319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▶"/>
            </a:pPr>
            <a:r>
              <a:rPr b="0" i="0" lang="en-US" sz="2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D.  Diminishing Marginal Returns:  level of production in which the marginal product of labor decreases as the number of workers increase</a:t>
            </a:r>
            <a:endParaRPr/>
          </a:p>
          <a:p>
            <a:pPr indent="-274319" lvl="1" marL="74295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▶"/>
            </a:pPr>
            <a:r>
              <a:rPr b="0" i="0" lang="en-US" sz="2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1.  After there is a person for each task the marginal product of labor will start to decrease</a:t>
            </a:r>
            <a:endParaRPr/>
          </a:p>
          <a:p>
            <a:pPr indent="-274319" lvl="1" marL="74295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▶"/>
            </a:pPr>
            <a:r>
              <a:rPr b="0" i="0" lang="en-US" sz="2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2.  Usually happens when there is a limited amount of capital </a:t>
            </a:r>
            <a:endParaRPr/>
          </a:p>
          <a:p>
            <a:pPr indent="-274319" lvl="2" marL="11430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▶"/>
            </a:pPr>
            <a:r>
              <a:rPr b="0" i="0" lang="en-US" sz="2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Not enough sewing machines, people have to wait, not being productive</a:t>
            </a:r>
            <a:endParaRPr b="0" i="0" sz="24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1"/>
          <p:cNvSpPr txBox="1"/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aphicFrame>
        <p:nvGraphicFramePr>
          <p:cNvPr id="178" name="Google Shape;178;p21"/>
          <p:cNvGraphicFramePr/>
          <p:nvPr/>
        </p:nvGraphicFramePr>
        <p:xfrm>
          <a:off x="685800" y="16002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{25EB40EC-04ED-41F4-8F98-B45EF04EA53F}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Cabin"/>
                        <a:buNone/>
                      </a:pPr>
                      <a:r>
                        <a:rPr lang="en-US" sz="1800"/>
                        <a:t>Labor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Output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Marginal Product of Labor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Increase/Decrease</a:t>
                      </a:r>
                      <a:endParaRPr sz="1800"/>
                    </a:p>
                  </a:txBody>
                  <a:tcPr marT="45725" marB="45725" marR="86350" marL="863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4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4</a:t>
                      </a:r>
                      <a:endParaRPr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Increasing</a:t>
                      </a:r>
                      <a:endParaRPr sz="1800"/>
                    </a:p>
                  </a:txBody>
                  <a:tcPr marT="45725" marB="45725" marR="86350" marL="863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10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6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Increasing</a:t>
                      </a:r>
                      <a:endParaRPr sz="1800"/>
                    </a:p>
                  </a:txBody>
                  <a:tcPr marT="45725" marB="45725" marR="86350" marL="863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17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7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Increasing</a:t>
                      </a:r>
                      <a:endParaRPr sz="1800"/>
                    </a:p>
                  </a:txBody>
                  <a:tcPr marT="45725" marB="45725" marR="86350" marL="863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4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23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6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Decreasing</a:t>
                      </a:r>
                      <a:endParaRPr sz="1800"/>
                    </a:p>
                  </a:txBody>
                  <a:tcPr marT="45725" marB="45725" marR="86350" marL="863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5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28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5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Decreasing</a:t>
                      </a:r>
                      <a:endParaRPr sz="1800"/>
                    </a:p>
                  </a:txBody>
                  <a:tcPr marT="45725" marB="45725" marR="86350" marL="863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6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31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Decreasing</a:t>
                      </a:r>
                      <a:endParaRPr sz="1800"/>
                    </a:p>
                  </a:txBody>
                  <a:tcPr marT="45725" marB="45725" marR="86350" marL="863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7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32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Decreasing</a:t>
                      </a:r>
                      <a:endParaRPr sz="1800"/>
                    </a:p>
                  </a:txBody>
                  <a:tcPr marT="45725" marB="45725" marR="86350" marL="863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8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31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-1</a:t>
                      </a:r>
                      <a:endParaRPr sz="1800"/>
                    </a:p>
                  </a:txBody>
                  <a:tcPr marT="45725" marB="45725" marR="86350" marL="863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Negative</a:t>
                      </a:r>
                      <a:endParaRPr sz="1800"/>
                    </a:p>
                  </a:txBody>
                  <a:tcPr marT="45725" marB="45725" marR="86350" marL="86350"/>
                </a:tc>
              </a:tr>
            </a:tbl>
          </a:graphicData>
        </a:graphic>
      </p:graphicFrame>
    </p:spTree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